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476" r:id="rId3"/>
    <p:sldId id="454" r:id="rId4"/>
    <p:sldId id="466" r:id="rId5"/>
    <p:sldId id="467" r:id="rId6"/>
    <p:sldId id="468" r:id="rId7"/>
    <p:sldId id="470" r:id="rId8"/>
    <p:sldId id="471" r:id="rId9"/>
    <p:sldId id="287" r:id="rId10"/>
    <p:sldId id="472" r:id="rId11"/>
    <p:sldId id="474" r:id="rId12"/>
    <p:sldId id="475" r:id="rId13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447E7AA-0A6D-C243-892A-E519789470E0}">
          <p14:sldIdLst>
            <p14:sldId id="304"/>
          </p14:sldIdLst>
        </p14:section>
        <p14:section name="Inhalt" id="{357E8684-5D5D-2A49-A887-8A4A91CF07A3}">
          <p14:sldIdLst>
            <p14:sldId id="476"/>
            <p14:sldId id="454"/>
            <p14:sldId id="466"/>
            <p14:sldId id="467"/>
            <p14:sldId id="468"/>
            <p14:sldId id="470"/>
            <p14:sldId id="471"/>
            <p14:sldId id="287"/>
            <p14:sldId id="472"/>
            <p14:sldId id="474"/>
            <p14:sldId id="4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6C6"/>
    <a:srgbClr val="14387F"/>
    <a:srgbClr val="6F67A0"/>
    <a:srgbClr val="8A8A8A"/>
    <a:srgbClr val="9F9F9F"/>
    <a:srgbClr val="ED6C6E"/>
    <a:srgbClr val="163771"/>
    <a:srgbClr val="0B1C3B"/>
    <a:srgbClr val="F5B630"/>
    <a:srgbClr val="91C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5672"/>
  </p:normalViewPr>
  <p:slideViewPr>
    <p:cSldViewPr snapToGrid="0" showGuides="1">
      <p:cViewPr varScale="1">
        <p:scale>
          <a:sx n="79" d="100"/>
          <a:sy n="79" d="100"/>
        </p:scale>
        <p:origin x="8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C32E8EB-2E17-9941-1CFC-79C45E2BAF87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55AED7-2E08-09F4-52F8-A7F02FB5F537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A67837-6C6D-1089-D946-FE056B997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26608"/>
            <a:ext cx="6364223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875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876" y="2947366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643CC364-4E9C-C7CA-4F47-25C233152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9876" y="4302954"/>
            <a:ext cx="2786063" cy="631825"/>
          </a:xfrm>
        </p:spPr>
        <p:txBody>
          <a:bodyPr lIns="0" rIns="9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D93ED1E-7738-7C3C-0356-F643FBF83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3EFB39F-01D4-F149-F5A3-9A5F5700B2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434510"/>
            <a:ext cx="1084218" cy="43577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729E970-BEA7-70D9-77E6-6ECF5EA6EA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31" y="4290577"/>
            <a:ext cx="1252703" cy="7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8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59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-8465" y="208721"/>
            <a:ext cx="8890499" cy="3973811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A8C604-F187-1436-2FE5-3CFD5D32B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chemeClr val="bg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EFE155-810F-FC59-0008-A871681B5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3A1D57-3279-0999-6A5C-A39C99172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64223" cy="636111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8D4F31-8915-95BC-D045-C10B85719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57E7B5-D1B7-D6AD-F325-B7DD71BF5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936112"/>
            <a:ext cx="6376884" cy="6361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533" y="2089235"/>
            <a:ext cx="5976938" cy="646511"/>
          </a:xfrm>
          <a:noFill/>
        </p:spPr>
        <p:txBody>
          <a:bodyPr anchor="ctr" anchorCtr="0"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52F698-C65F-C02A-2FE5-26C7E2259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63806C-2562-C124-ABDD-97863B0518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7C2EC-D858-D076-4EA0-3C241298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 (Vollbild)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hidden="1">
            <a:extLst>
              <a:ext uri="{FF2B5EF4-FFF2-40B4-BE49-F238E27FC236}">
                <a16:creationId xmlns:a16="http://schemas.microsoft.com/office/drawing/2014/main" id="{45EDBF8D-D379-97C2-0ECB-A76E097D04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CF922F5-0E5F-1825-C1ED-B15EEA84045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F25DF2F-F3A2-90AA-63E4-5106B615D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r="1789"/>
          <a:stretch/>
        </p:blipFill>
        <p:spPr>
          <a:xfrm>
            <a:off x="7812430" y="4263653"/>
            <a:ext cx="110858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B7EE4C7-750E-9D7B-E51A-12EC76472EE5}"/>
              </a:ext>
            </a:extLst>
          </p:cNvPr>
          <p:cNvSpPr>
            <a:spLocks/>
          </p:cNvSpPr>
          <p:nvPr userDrawn="1"/>
        </p:nvSpPr>
        <p:spPr>
          <a:xfrm>
            <a:off x="2" y="208722"/>
            <a:ext cx="8890499" cy="3881052"/>
          </a:xfrm>
          <a:prstGeom prst="rect">
            <a:avLst/>
          </a:prstGeom>
          <a:gradFill>
            <a:gsLst>
              <a:gs pos="0">
                <a:srgbClr val="163771"/>
              </a:gs>
              <a:gs pos="100000">
                <a:srgbClr val="0B1C3B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4765" y="2658059"/>
            <a:ext cx="3955775" cy="297656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Vorname Name</a:t>
            </a:r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854763" y="2414298"/>
            <a:ext cx="4168632" cy="427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900" b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Ihr/e Ansprechpartner/in: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11D1D0-8821-28AF-F2BC-17D4B65CD6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375" y="1620449"/>
            <a:ext cx="2371460" cy="368750"/>
          </a:xfrm>
          <a:solidFill>
            <a:schemeClr val="bg1"/>
          </a:solidFill>
        </p:spPr>
        <p:txBody>
          <a:bodyPr wrap="none" t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VIELEN DANK!</a:t>
            </a:r>
            <a:endParaRPr lang="en-US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81BF8956-5A47-0E73-E088-D56AD8952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763" y="4370595"/>
            <a:ext cx="2376487" cy="573881"/>
          </a:xfrm>
        </p:spPr>
        <p:txBody>
          <a:bodyPr lIns="0"/>
          <a:lstStyle>
            <a:lvl1pPr>
              <a:lnSpc>
                <a:spcPts val="1140"/>
              </a:lnSpc>
              <a:defRPr/>
            </a:lvl1pPr>
            <a:lvl5pPr marL="469106" indent="0">
              <a:buNone/>
              <a:defRPr/>
            </a:lvl5pPr>
          </a:lstStyle>
          <a:p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Telefon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Mobil</a:t>
            </a:r>
            <a:br>
              <a:rPr lang="de-DE" sz="825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25" dirty="0">
                <a:solidFill>
                  <a:schemeClr val="bg1">
                    <a:lumMod val="65000"/>
                  </a:schemeClr>
                </a:solidFill>
              </a:rPr>
              <a:t>web</a:t>
            </a:r>
          </a:p>
          <a:p>
            <a:pPr lvl="4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A9F86-4FA3-4222-29C3-3CAE158AC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765" y="3112356"/>
            <a:ext cx="3319463" cy="332399"/>
          </a:xfrm>
          <a:noFill/>
        </p:spPr>
        <p:txBody>
          <a:bodyPr l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D97DD1D-3E6F-29D7-9083-29F00C1CA375}"/>
              </a:ext>
            </a:extLst>
          </p:cNvPr>
          <p:cNvGrpSpPr/>
          <p:nvPr userDrawn="1"/>
        </p:nvGrpSpPr>
        <p:grpSpPr>
          <a:xfrm>
            <a:off x="5980868" y="4285169"/>
            <a:ext cx="3061642" cy="686395"/>
            <a:chOff x="5980868" y="4285169"/>
            <a:chExt cx="3061642" cy="68639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440F941E-A904-0C4F-9E4A-C4E1E481E70B}"/>
                </a:ext>
              </a:extLst>
            </p:cNvPr>
            <p:cNvGrpSpPr/>
            <p:nvPr userDrawn="1"/>
          </p:nvGrpSpPr>
          <p:grpSpPr>
            <a:xfrm>
              <a:off x="7224099" y="4285169"/>
              <a:ext cx="1818411" cy="686395"/>
              <a:chOff x="7224099" y="4285169"/>
              <a:chExt cx="1818411" cy="686395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3375C66-189C-5077-67C3-73B09E2B6352}"/>
                  </a:ext>
                </a:extLst>
              </p:cNvPr>
              <p:cNvSpPr/>
              <p:nvPr userDrawn="1"/>
            </p:nvSpPr>
            <p:spPr>
              <a:xfrm>
                <a:off x="7580376" y="4302954"/>
                <a:ext cx="1301658" cy="6318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B85C87FA-73DD-4794-0CF7-64048C54835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13"/>
              <a:stretch/>
            </p:blipFill>
            <p:spPr>
              <a:xfrm>
                <a:off x="7224099" y="4285169"/>
                <a:ext cx="1818411" cy="686395"/>
              </a:xfrm>
              <a:prstGeom prst="rect">
                <a:avLst/>
              </a:prstGeom>
            </p:spPr>
          </p:pic>
        </p:grpSp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29FFC10-8819-3597-C2B9-294FB23D9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868" y="4424317"/>
              <a:ext cx="1034937" cy="41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60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205AB763-082A-7EDF-E50A-266EEC759C6D}"/>
              </a:ext>
            </a:extLst>
          </p:cNvPr>
          <p:cNvSpPr txBox="1"/>
          <p:nvPr userDrawn="1"/>
        </p:nvSpPr>
        <p:spPr>
          <a:xfrm>
            <a:off x="568805" y="320484"/>
            <a:ext cx="800639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/>
              <a:t>+++ keine Präsentationsfolie +++</a:t>
            </a:r>
          </a:p>
          <a:p>
            <a:endParaRPr lang="de-DE" sz="3600" dirty="0">
              <a:solidFill>
                <a:srgbClr val="27B6C6"/>
              </a:solidFill>
            </a:endParaRPr>
          </a:p>
          <a:p>
            <a:pPr algn="ctr"/>
            <a:r>
              <a:rPr lang="de-DE" sz="3600" b="1" dirty="0">
                <a:solidFill>
                  <a:srgbClr val="27B6C6"/>
                </a:solidFill>
              </a:rPr>
              <a:t>Zusatzlogos</a:t>
            </a:r>
          </a:p>
          <a:p>
            <a:pPr algn="ctr"/>
            <a:r>
              <a:rPr lang="de-DE" sz="1350" dirty="0"/>
              <a:t>für </a:t>
            </a:r>
            <a:r>
              <a:rPr lang="de-DE" sz="1350" dirty="0" err="1"/>
              <a:t>copy+paste</a:t>
            </a:r>
            <a:endParaRPr lang="de-DE" sz="135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CADAAAC-C03B-3F74-97BA-5990FCEC6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223" y="4283544"/>
            <a:ext cx="1281716" cy="793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ED30E7-5DCB-2BD4-34B0-5D34E0CCC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77" y="4415410"/>
            <a:ext cx="1027556" cy="2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F79B31D-B992-CE04-EEAF-88D08FE1DC4E}"/>
              </a:ext>
            </a:extLst>
          </p:cNvPr>
          <p:cNvSpPr/>
          <p:nvPr userDrawn="1"/>
        </p:nvSpPr>
        <p:spPr>
          <a:xfrm>
            <a:off x="6752231" y="4290576"/>
            <a:ext cx="2129803" cy="71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E6EE171-F59E-1BEC-8294-0A2D5BD3B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7656"/>
            <a:ext cx="8855075" cy="40195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373" y="1620449"/>
            <a:ext cx="1481794" cy="367200"/>
          </a:xfrm>
          <a:solidFill>
            <a:schemeClr val="bg1"/>
          </a:solidFill>
        </p:spPr>
        <p:txBody>
          <a:bodyPr wrap="none" tIns="36000" bIns="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00" y="2948400"/>
            <a:ext cx="3389916" cy="276999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E5F92A5-2197-D183-724D-C5DF18C1FD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2079712"/>
            <a:ext cx="1941557" cy="405683"/>
          </a:xfrm>
          <a:solidFill>
            <a:schemeClr val="bg1"/>
          </a:solidFill>
        </p:spPr>
        <p:txBody>
          <a:bodyPr wrap="none" tIns="0" bIns="36000" anchor="t" anchorCtr="0">
            <a:spAutoFit/>
          </a:bodyPr>
          <a:lstStyle>
            <a:lvl1pPr>
              <a:defRPr sz="2400" b="1">
                <a:solidFill>
                  <a:srgbClr val="163771"/>
                </a:solidFill>
              </a:defRPr>
            </a:lvl1pPr>
          </a:lstStyle>
          <a:p>
            <a:pPr lvl="0"/>
            <a:r>
              <a:rPr lang="de-DE" dirty="0"/>
              <a:t>TITELFOLIE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C23BE-2C70-9176-8FF8-FED115F6E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400" y="4327626"/>
            <a:ext cx="2786063" cy="631825"/>
          </a:xfrm>
        </p:spPr>
        <p:txBody>
          <a:bodyPr lIns="0" rIns="90000" bIns="468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90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Position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34FF5F-4FFF-0457-223B-3AA0FEA17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6"/>
          <a:stretch/>
        </p:blipFill>
        <p:spPr>
          <a:xfrm>
            <a:off x="6806019" y="4290577"/>
            <a:ext cx="1183979" cy="711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2705B4-A93D-542A-84FA-B3C38FCD2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30" y="4434510"/>
            <a:ext cx="1084218" cy="435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80E56-F441-6326-8590-BE9837CAED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353"/>
          <a:stretch/>
        </p:blipFill>
        <p:spPr>
          <a:xfrm>
            <a:off x="8041505" y="4430711"/>
            <a:ext cx="946020" cy="4311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4305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3E608B6-E36C-EDF2-D523-0AE336F0264B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3A1C87-BA17-6189-664A-3C95C07777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559" y="1333268"/>
            <a:ext cx="1310272" cy="405102"/>
          </a:xfrm>
          <a:solidFill>
            <a:schemeClr val="bg1"/>
          </a:solidFill>
        </p:spPr>
        <p:txBody>
          <a:bodyPr wrap="none" tIns="36000" bIns="36000" anchor="b" anchorCtr="0">
            <a:spAutoFit/>
          </a:bodyPr>
          <a:lstStyle>
            <a:lvl1pPr algn="l">
              <a:defRPr sz="2400">
                <a:ln>
                  <a:noFill/>
                </a:ln>
                <a:solidFill>
                  <a:srgbClr val="163771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FC2A376-E344-ECC4-9964-8A9D4A2A0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73" y="890167"/>
            <a:ext cx="3389916" cy="436352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buNone/>
              <a:defRPr sz="1200" b="0">
                <a:solidFill>
                  <a:srgbClr val="16377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4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1" y="1505779"/>
            <a:ext cx="6231837" cy="13234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956657-5A62-DF1A-CFD6-DE066738F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66FE59-8D1F-819A-3892-577D9BEC5344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880387" cy="39686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2" y="1511681"/>
            <a:ext cx="7325140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AAB916-9FFF-955F-4AD7-7822A44CE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C30A0D-FB5D-B7FB-1CFD-7FFCAF9DE042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314" y="1508013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2766" y="208360"/>
            <a:ext cx="4463428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D880B-44AC-82D7-4050-7F518E6D5C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313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592A689-6435-43EF-564E-854C33DA40CD}"/>
              </a:ext>
            </a:extLst>
          </p:cNvPr>
          <p:cNvSpPr>
            <a:spLocks/>
          </p:cNvSpPr>
          <p:nvPr userDrawn="1"/>
        </p:nvSpPr>
        <p:spPr>
          <a:xfrm>
            <a:off x="2" y="216176"/>
            <a:ext cx="8766313" cy="3881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A712ED7-EDA1-5C9F-DE1F-ED8BD36A6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208360"/>
            <a:ext cx="4567237" cy="38814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49" y="1386508"/>
            <a:ext cx="3180523" cy="19932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89503" y="4913480"/>
            <a:ext cx="3086100" cy="108000"/>
          </a:xfrm>
        </p:spPr>
        <p:txBody>
          <a:bodyPr/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58ADC1-0FCB-AC70-B297-BA2CFE67F4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68349" y="617182"/>
            <a:ext cx="1422482" cy="296029"/>
          </a:xfrm>
          <a:solidFill>
            <a:srgbClr val="163771"/>
          </a:solidFill>
        </p:spPr>
        <p:txBody>
          <a:bodyPr wrap="none" tIns="72000" bIns="36000" anchor="b" anchorCtr="1">
            <a:spAutoFit/>
          </a:bodyPr>
          <a:lstStyle>
            <a:lvl1pPr algn="l">
              <a:defRPr sz="135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5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0" y="270003"/>
            <a:ext cx="8458200" cy="341257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/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930" y="4905899"/>
            <a:ext cx="30861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25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7930" y="1221581"/>
            <a:ext cx="8458200" cy="287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FABC51-A51C-0779-BEA7-4B03EED8C00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99" y="4451024"/>
            <a:ext cx="871140" cy="297010"/>
          </a:xfrm>
          <a:prstGeom prst="rect">
            <a:avLst/>
          </a:prstGeom>
        </p:spPr>
      </p:pic>
      <p:pic>
        <p:nvPicPr>
          <p:cNvPr id="3" name="Grafik 2" descr="Ein Bild, das Logo enthält.&#10;&#10;Automatisch generierte Beschreibung">
            <a:extLst>
              <a:ext uri="{FF2B5EF4-FFF2-40B4-BE49-F238E27FC236}">
                <a16:creationId xmlns:a16="http://schemas.microsoft.com/office/drawing/2014/main" id="{CE509CDA-E42F-45AC-D62C-67815F3B90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3" y="4462976"/>
            <a:ext cx="89485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692" r:id="rId3"/>
    <p:sldLayoutId id="2147483662" r:id="rId4"/>
    <p:sldLayoutId id="2147483689" r:id="rId5"/>
    <p:sldLayoutId id="2147483690" r:id="rId6"/>
    <p:sldLayoutId id="2147483691" r:id="rId7"/>
    <p:sldLayoutId id="2147483709" r:id="rId8"/>
    <p:sldLayoutId id="2147483710" r:id="rId9"/>
    <p:sldLayoutId id="2147483693" r:id="rId10"/>
    <p:sldLayoutId id="2147483696" r:id="rId11"/>
    <p:sldLayoutId id="2147483664" r:id="rId12"/>
    <p:sldLayoutId id="2147483697" r:id="rId13"/>
    <p:sldLayoutId id="2147483694" r:id="rId14"/>
    <p:sldLayoutId id="2147483695" r:id="rId15"/>
    <p:sldLayoutId id="2147483683" r:id="rId16"/>
    <p:sldLayoutId id="214748371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36922" indent="-136922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69081" indent="-132160" algn="l" defTabSz="1345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9106" indent="-200025" algn="l" defTabSz="2345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269081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204788" algn="l" defTabSz="67389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69106" algn="l"/>
        </a:tabLst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8" userDrawn="1">
          <p15:clr>
            <a:srgbClr val="F26B43"/>
          </p15:clr>
        </p15:guide>
        <p15:guide id="2" orient="horz" pos="770" userDrawn="1">
          <p15:clr>
            <a:srgbClr val="F26B43"/>
          </p15:clr>
        </p15:guide>
        <p15:guide id="3" orient="horz" pos="3159" userDrawn="1">
          <p15:clr>
            <a:srgbClr val="F26B43"/>
          </p15:clr>
        </p15:guide>
        <p15:guide id="4" orient="horz" pos="25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101" userDrawn="1">
          <p15:clr>
            <a:srgbClr val="F26B43"/>
          </p15:clr>
        </p15:guide>
        <p15:guide id="7" pos="5541" userDrawn="1">
          <p15:clr>
            <a:srgbClr val="F26B43"/>
          </p15:clr>
        </p15:guide>
        <p15:guide id="8" pos="2931" userDrawn="1">
          <p15:clr>
            <a:srgbClr val="F26B43"/>
          </p15:clr>
        </p15:guide>
        <p15:guide id="9" pos="2829" userDrawn="1">
          <p15:clr>
            <a:srgbClr val="F26B43"/>
          </p15:clr>
        </p15:guide>
        <p15:guide id="10" orient="horz" pos="863" userDrawn="1">
          <p15:clr>
            <a:srgbClr val="F26B43"/>
          </p15:clr>
        </p15:guide>
        <p15:guide id="11" orient="horz" pos="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C41D8C33-2111-E33F-8172-C34FF0564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7" b="4807"/>
          <a:stretch/>
        </p:blipFill>
        <p:spPr>
          <a:xfrm>
            <a:off x="0" y="208360"/>
            <a:ext cx="8866188" cy="3881438"/>
          </a:xfrm>
          <a:prstGeom prst="rect">
            <a:avLst/>
          </a:prstGeom>
          <a:ln>
            <a:noFill/>
          </a:ln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BE774085-D155-263F-2395-4A7C2B02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00" y="3471054"/>
            <a:ext cx="6681681" cy="276999"/>
          </a:xfrm>
        </p:spPr>
        <p:txBody>
          <a:bodyPr/>
          <a:lstStyle/>
          <a:p>
            <a:r>
              <a:rPr lang="de-DE" dirty="0"/>
              <a:t>Gefährdungen auf Arbeits-, Dienst- und Schulwegen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8866F98-F21C-9A30-8F71-5DA18C0DF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48" y="2597474"/>
            <a:ext cx="2277931" cy="405683"/>
          </a:xfrm>
          <a:solidFill>
            <a:srgbClr val="27B6C6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Wind &amp; Wetter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1DF4F2-9477-0B6E-AB68-2A50DDA6F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41" y="-2837"/>
            <a:ext cx="840049" cy="68867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308CCA4-C7D5-37CF-D572-8617E8CEDD0A}"/>
              </a:ext>
            </a:extLst>
          </p:cNvPr>
          <p:cNvSpPr txBox="1">
            <a:spLocks/>
          </p:cNvSpPr>
          <p:nvPr/>
        </p:nvSpPr>
        <p:spPr>
          <a:xfrm>
            <a:off x="755373" y="3113068"/>
            <a:ext cx="6082219" cy="368750"/>
          </a:xfrm>
          <a:prstGeom prst="rect">
            <a:avLst/>
          </a:prstGeom>
          <a:solidFill>
            <a:srgbClr val="14387F"/>
          </a:solidFill>
        </p:spPr>
        <p:txBody>
          <a:bodyPr vert="horz" wrap="none" lIns="90000" tIns="36000" rIns="90000" bIns="0" rtlCol="0" anchor="b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>
                  <a:noFill/>
                </a:ln>
                <a:solidFill>
                  <a:srgbClr val="1637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Mit Auto und Motorrad sicher unterwegs</a:t>
            </a:r>
          </a:p>
        </p:txBody>
      </p:sp>
    </p:spTree>
    <p:extLst>
      <p:ext uri="{BB962C8B-B14F-4D97-AF65-F5344CB8AC3E}">
        <p14:creationId xmlns:p14="http://schemas.microsoft.com/office/powerpoint/2010/main" val="364966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1">
            <a:extLst>
              <a:ext uri="{FF2B5EF4-FFF2-40B4-BE49-F238E27FC236}">
                <a16:creationId xmlns:a16="http://schemas.microsoft.com/office/drawing/2014/main" id="{8A9A4C1D-3EA0-5DA2-5EA7-A92E20857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32752" b="14347"/>
          <a:stretch/>
        </p:blipFill>
        <p:spPr>
          <a:xfrm>
            <a:off x="-9522" y="208359"/>
            <a:ext cx="4586285" cy="3889534"/>
          </a:xfrm>
          <a:prstGeom prst="rect">
            <a:avLst/>
          </a:prstGeo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9" y="614601"/>
            <a:ext cx="1863372" cy="296029"/>
          </a:xfrm>
        </p:spPr>
        <p:txBody>
          <a:bodyPr/>
          <a:lstStyle/>
          <a:p>
            <a:r>
              <a:rPr lang="de-DE" dirty="0"/>
              <a:t>Wind &amp; Regen (Pkw)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9" y="1193124"/>
            <a:ext cx="457995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Reifenprofil achten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Erholungspause an frischer Luft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Nicht unter Zeitdruck setzen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Versetzt zu Spurrillen fahren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Warnleuchte für Traktionskontrolle beobachten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Aquaplaning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Lenkrad in Fahrtrichtung halten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Warten, bis Fahrbahnkontakt wieder da ist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345F39-5EFE-C1A3-F6EE-931A8EE8F7D0}"/>
              </a:ext>
            </a:extLst>
          </p:cNvPr>
          <p:cNvSpPr txBox="1"/>
          <p:nvPr/>
        </p:nvSpPr>
        <p:spPr>
          <a:xfrm>
            <a:off x="-306124" y="4097893"/>
            <a:ext cx="487812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Christian Miller - Fotolia</a:t>
            </a:r>
          </a:p>
        </p:txBody>
      </p:sp>
    </p:spTree>
    <p:extLst>
      <p:ext uri="{BB962C8B-B14F-4D97-AF65-F5344CB8AC3E}">
        <p14:creationId xmlns:p14="http://schemas.microsoft.com/office/powerpoint/2010/main" val="3697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>
            <a:extLst>
              <a:ext uri="{FF2B5EF4-FFF2-40B4-BE49-F238E27FC236}">
                <a16:creationId xmlns:a16="http://schemas.microsoft.com/office/drawing/2014/main" id="{51B13810-E08C-33C0-0338-F368BEC92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7"/>
            <a:ext cx="893468" cy="680103"/>
          </a:xfrm>
          <a:prstGeom prst="rect">
            <a:avLst/>
          </a:prstGeom>
        </p:spPr>
      </p:pic>
      <p:pic>
        <p:nvPicPr>
          <p:cNvPr id="3" name="Bildplatzhalter 1">
            <a:extLst>
              <a:ext uri="{FF2B5EF4-FFF2-40B4-BE49-F238E27FC236}">
                <a16:creationId xmlns:a16="http://schemas.microsoft.com/office/drawing/2014/main" id="{DB6A3938-5834-EE8D-3938-BB879CDE0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23947" b="14153"/>
          <a:stretch/>
        </p:blipFill>
        <p:spPr>
          <a:xfrm>
            <a:off x="0" y="200262"/>
            <a:ext cx="4575935" cy="388953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14601"/>
            <a:ext cx="1278212" cy="296029"/>
          </a:xfrm>
        </p:spPr>
        <p:txBody>
          <a:bodyPr/>
          <a:lstStyle/>
          <a:p>
            <a:r>
              <a:rPr lang="de-DE" dirty="0"/>
              <a:t>Schnee &amp; Eis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280589"/>
            <a:ext cx="397565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Rechtzeitig aufstehen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Ausreichend Zeit einplanen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Keine Besprechungen zu Arbeitsbeginn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Geschwindigkeit anpassen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Auf besser geräumter Spur bleiben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  <a:tabLst>
                <a:tab pos="180975" algn="l"/>
              </a:tabLst>
            </a:pPr>
            <a:r>
              <a:rPr lang="de-DE" sz="1400" dirty="0"/>
              <a:t>Nicht ungeduldig werden, gelassen bleiben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Bei Traktionsverlust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Auskuppeln (bei Automatik: Gas wegnehmen)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In gewünschte Richtung lenken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Falls nötig abbremsen 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22EB636-545E-D74B-D1BF-1AD47F4B3C77}"/>
              </a:ext>
            </a:extLst>
          </p:cNvPr>
          <p:cNvSpPr txBox="1">
            <a:spLocks/>
          </p:cNvSpPr>
          <p:nvPr/>
        </p:nvSpPr>
        <p:spPr>
          <a:xfrm>
            <a:off x="3275603" y="4089797"/>
            <a:ext cx="1296397" cy="315226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Petair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C6DF3FAD-7A34-BE61-7F45-33250A743D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2" t="14347" r="1489"/>
          <a:stretch/>
        </p:blipFill>
        <p:spPr>
          <a:xfrm>
            <a:off x="0" y="208357"/>
            <a:ext cx="4586285" cy="3889535"/>
          </a:xfr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EC12F81-D588-05C6-DDB5-71A932CE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30528"/>
            <a:ext cx="893468" cy="68010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140" y="600998"/>
            <a:ext cx="2267329" cy="296029"/>
          </a:xfrm>
        </p:spPr>
        <p:txBody>
          <a:bodyPr/>
          <a:lstStyle/>
          <a:p>
            <a:r>
              <a:rPr lang="de-DE" dirty="0"/>
              <a:t>Wind &amp; Regen (Motorrad)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74140" y="1179521"/>
            <a:ext cx="45799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Fahrzeug mit ABS bevorzugen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Witterungsgerechte Schutzkleidung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Zusätzlich Regenkleidung mitnehmen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Helmvisier sauber halten, rechtzeitig tauschen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Bei Nässe Geschwindigkeit anpassen 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Kurvenfahrten mit Vorsicht angehen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Sanft beschleunigen und abbremsen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Auf möglichen Seitenwind einstellen	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Damit rechnen, übersehen zu werden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78090EE4-8506-D538-7601-89E1AF6FB4BD}"/>
              </a:ext>
            </a:extLst>
          </p:cNvPr>
          <p:cNvSpPr txBox="1">
            <a:spLocks/>
          </p:cNvSpPr>
          <p:nvPr/>
        </p:nvSpPr>
        <p:spPr>
          <a:xfrm>
            <a:off x="3140765" y="4097892"/>
            <a:ext cx="1445520" cy="28327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jon11 -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8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56A82EC-85B3-6800-B5F0-08C8F7C1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13" y="913211"/>
            <a:ext cx="2534484" cy="370512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A04DDB-86C9-6E3C-647E-2CEB246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AF3E1A-E682-4FEE-6F04-3AF7E3EE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970435" cy="296029"/>
          </a:xfrm>
        </p:spPr>
        <p:txBody>
          <a:bodyPr/>
          <a:lstStyle/>
          <a:p>
            <a:r>
              <a:rPr lang="de-DE" dirty="0"/>
              <a:t>Roadmap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8139BC7-8F1A-D455-1793-6CBADDB4AB40}"/>
              </a:ext>
            </a:extLst>
          </p:cNvPr>
          <p:cNvGrpSpPr/>
          <p:nvPr/>
        </p:nvGrpSpPr>
        <p:grpSpPr>
          <a:xfrm>
            <a:off x="4320000" y="3834708"/>
            <a:ext cx="504000" cy="504000"/>
            <a:chOff x="4565170" y="3703937"/>
            <a:chExt cx="504000" cy="5040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518FE4D-36F1-2E77-B585-CA44A333DE1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BC1FB8FF-3980-EA6D-7D55-1103A9549C4D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1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D84D43-70ED-8376-B5E9-F989D6075BEA}"/>
              </a:ext>
            </a:extLst>
          </p:cNvPr>
          <p:cNvGrpSpPr/>
          <p:nvPr/>
        </p:nvGrpSpPr>
        <p:grpSpPr>
          <a:xfrm>
            <a:off x="2405009" y="2846886"/>
            <a:ext cx="504000" cy="504000"/>
            <a:chOff x="4565170" y="3703937"/>
            <a:chExt cx="504000" cy="5040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946F68F-2EE1-BB7F-BFE1-CA5D4B6172F7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EA04193-AA54-C20A-8294-180F5FF1F94A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2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052362B-84E0-D62E-A118-3065E37CCF60}"/>
              </a:ext>
            </a:extLst>
          </p:cNvPr>
          <p:cNvGrpSpPr/>
          <p:nvPr/>
        </p:nvGrpSpPr>
        <p:grpSpPr>
          <a:xfrm>
            <a:off x="4408184" y="1759994"/>
            <a:ext cx="504000" cy="504000"/>
            <a:chOff x="4565170" y="3703937"/>
            <a:chExt cx="504000" cy="50400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1F5F00-765E-BC9A-5675-CC3C23C6B32B}"/>
                </a:ext>
              </a:extLst>
            </p:cNvPr>
            <p:cNvSpPr/>
            <p:nvPr/>
          </p:nvSpPr>
          <p:spPr>
            <a:xfrm>
              <a:off x="4565170" y="3703937"/>
              <a:ext cx="504000" cy="504000"/>
            </a:xfrm>
            <a:prstGeom prst="ellipse">
              <a:avLst/>
            </a:prstGeom>
            <a:solidFill>
              <a:srgbClr val="27B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DD1509F-F766-DAD2-4B96-549BB7E44648}"/>
                </a:ext>
              </a:extLst>
            </p:cNvPr>
            <p:cNvSpPr/>
            <p:nvPr/>
          </p:nvSpPr>
          <p:spPr>
            <a:xfrm>
              <a:off x="4637170" y="3781595"/>
              <a:ext cx="360000" cy="360000"/>
            </a:xfrm>
            <a:prstGeom prst="ellipse">
              <a:avLst/>
            </a:prstGeom>
            <a:solidFill>
              <a:srgbClr val="6F6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chemeClr val="bg1"/>
                  </a:solidFill>
                </a:rPr>
                <a:t>3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5">
            <a:extLst>
              <a:ext uri="{FF2B5EF4-FFF2-40B4-BE49-F238E27FC236}">
                <a16:creationId xmlns:a16="http://schemas.microsoft.com/office/drawing/2014/main" id="{C6067C77-6DEB-C643-2C73-31EE023D6995}"/>
              </a:ext>
            </a:extLst>
          </p:cNvPr>
          <p:cNvSpPr txBox="1">
            <a:spLocks/>
          </p:cNvSpPr>
          <p:nvPr/>
        </p:nvSpPr>
        <p:spPr>
          <a:xfrm>
            <a:off x="4932000" y="3694976"/>
            <a:ext cx="2534483" cy="577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Respekt vor dem Wetter?</a:t>
            </a:r>
            <a:endParaRPr lang="de-DE" sz="16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4194D6-4EC5-AED1-7D4C-777F7DF8DAC6}"/>
              </a:ext>
            </a:extLst>
          </p:cNvPr>
          <p:cNvSpPr txBox="1"/>
          <p:nvPr/>
        </p:nvSpPr>
        <p:spPr>
          <a:xfrm>
            <a:off x="565319" y="2192194"/>
            <a:ext cx="2761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Der Einfluss des Wetters</a:t>
            </a:r>
            <a:br>
              <a:rPr lang="de-DE" sz="1600" dirty="0"/>
            </a:br>
            <a:r>
              <a:rPr lang="de-DE" sz="1600" dirty="0"/>
              <a:t>auf die Verkehrssicherheit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3A8544C-E80F-39C2-D160-699A04AEA765}"/>
              </a:ext>
            </a:extLst>
          </p:cNvPr>
          <p:cNvSpPr txBox="1"/>
          <p:nvPr/>
        </p:nvSpPr>
        <p:spPr>
          <a:xfrm>
            <a:off x="4932000" y="1170215"/>
            <a:ext cx="258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Sich auf Wetterlagen einstellen</a:t>
            </a:r>
          </a:p>
        </p:txBody>
      </p:sp>
    </p:spTree>
    <p:extLst>
      <p:ext uri="{BB962C8B-B14F-4D97-AF65-F5344CB8AC3E}">
        <p14:creationId xmlns:p14="http://schemas.microsoft.com/office/powerpoint/2010/main" val="397348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740150" cy="296029"/>
          </a:xfrm>
        </p:spPr>
        <p:txBody>
          <a:bodyPr/>
          <a:lstStyle/>
          <a:p>
            <a:r>
              <a:rPr lang="de-DE" dirty="0"/>
              <a:t>RESPEKT VOR DEM WETTER?</a:t>
            </a: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54878953-B762-A5E1-BB9C-CF773FC1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35591" r="880" b="7092"/>
          <a:stretch/>
        </p:blipFill>
        <p:spPr>
          <a:xfrm>
            <a:off x="162597" y="1106655"/>
            <a:ext cx="2717128" cy="1047553"/>
          </a:xfrm>
          <a:prstGeom prst="rect">
            <a:avLst/>
          </a:prstGeom>
        </p:spPr>
      </p:pic>
      <p:pic>
        <p:nvPicPr>
          <p:cNvPr id="11" name="Bild 6" descr="Landstraße_Sommer_Fotolia_86173884_L_low.jpg">
            <a:extLst>
              <a:ext uri="{FF2B5EF4-FFF2-40B4-BE49-F238E27FC236}">
                <a16:creationId xmlns:a16="http://schemas.microsoft.com/office/drawing/2014/main" id="{383AE090-25E1-7595-AC3D-60984D980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5" b="15253"/>
          <a:stretch/>
        </p:blipFill>
        <p:spPr>
          <a:xfrm>
            <a:off x="2879723" y="2154897"/>
            <a:ext cx="3132140" cy="1055438"/>
          </a:xfrm>
          <a:prstGeom prst="rect">
            <a:avLst/>
          </a:prstGeom>
        </p:spPr>
      </p:pic>
      <p:pic>
        <p:nvPicPr>
          <p:cNvPr id="12" name="Bild 7">
            <a:extLst>
              <a:ext uri="{FF2B5EF4-FFF2-40B4-BE49-F238E27FC236}">
                <a16:creationId xmlns:a16="http://schemas.microsoft.com/office/drawing/2014/main" id="{30BFC19E-A19D-DBDE-7E4C-B148B12D11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r="-84" b="22150"/>
          <a:stretch/>
        </p:blipFill>
        <p:spPr>
          <a:xfrm>
            <a:off x="160337" y="3210335"/>
            <a:ext cx="2719387" cy="1046238"/>
          </a:xfrm>
          <a:prstGeom prst="rect">
            <a:avLst/>
          </a:prstGeom>
        </p:spPr>
      </p:pic>
      <p:pic>
        <p:nvPicPr>
          <p:cNvPr id="13" name="Bild 9" descr="Blitze Nacht Unwetter_118574007_low.jpg">
            <a:extLst>
              <a:ext uri="{FF2B5EF4-FFF2-40B4-BE49-F238E27FC236}">
                <a16:creationId xmlns:a16="http://schemas.microsoft.com/office/drawing/2014/main" id="{06E21466-2340-38AF-6C15-BF8F3168D4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4"/>
          <a:stretch/>
        </p:blipFill>
        <p:spPr>
          <a:xfrm>
            <a:off x="6009602" y="1105015"/>
            <a:ext cx="2788998" cy="1047553"/>
          </a:xfrm>
          <a:prstGeom prst="rect">
            <a:avLst/>
          </a:prstGeom>
        </p:spPr>
      </p:pic>
      <p:pic>
        <p:nvPicPr>
          <p:cNvPr id="14" name="Bild 10" descr="Fotolia_Pkw Regen Aquaplaning Straße_low.jpg">
            <a:extLst>
              <a:ext uri="{FF2B5EF4-FFF2-40B4-BE49-F238E27FC236}">
                <a16:creationId xmlns:a16="http://schemas.microsoft.com/office/drawing/2014/main" id="{BB4393F5-F0C1-14C7-3ACA-981E4A524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1"/>
          <a:stretch/>
        </p:blipFill>
        <p:spPr>
          <a:xfrm>
            <a:off x="6007341" y="3210335"/>
            <a:ext cx="2788998" cy="1048866"/>
          </a:xfrm>
          <a:prstGeom prst="rect">
            <a:avLst/>
          </a:prstGeom>
        </p:spPr>
      </p:pic>
      <p:pic>
        <p:nvPicPr>
          <p:cNvPr id="15" name="Bild 12" descr="Fotolia_Regen Autobahn Gischt Pkw Motorrad_low.jpg">
            <a:extLst>
              <a:ext uri="{FF2B5EF4-FFF2-40B4-BE49-F238E27FC236}">
                <a16:creationId xmlns:a16="http://schemas.microsoft.com/office/drawing/2014/main" id="{EF813AC7-FD91-CBD3-1A25-43A6E72900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1" b="13085"/>
          <a:stretch/>
        </p:blipFill>
        <p:spPr>
          <a:xfrm>
            <a:off x="162597" y="2154897"/>
            <a:ext cx="2717128" cy="1055438"/>
          </a:xfrm>
          <a:prstGeom prst="rect">
            <a:avLst/>
          </a:prstGeom>
        </p:spPr>
      </p:pic>
      <p:pic>
        <p:nvPicPr>
          <p:cNvPr id="16" name="Bild 13" descr="Sturm Wolken blauer Himmel plus Windhose_pixabay_low.jpg">
            <a:extLst>
              <a:ext uri="{FF2B5EF4-FFF2-40B4-BE49-F238E27FC236}">
                <a16:creationId xmlns:a16="http://schemas.microsoft.com/office/drawing/2014/main" id="{B29E6108-EABF-ED45-F9E0-B622A0DFD6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8028" r="72" b="23468"/>
          <a:stretch/>
        </p:blipFill>
        <p:spPr>
          <a:xfrm>
            <a:off x="2877462" y="3210335"/>
            <a:ext cx="3132140" cy="1046238"/>
          </a:xfrm>
          <a:prstGeom prst="rect">
            <a:avLst/>
          </a:prstGeom>
        </p:spPr>
      </p:pic>
      <p:pic>
        <p:nvPicPr>
          <p:cNvPr id="17" name="Bild 3" descr="Fotolia_Schnee Pkws Wald Landstraße.jpg">
            <a:extLst>
              <a:ext uri="{FF2B5EF4-FFF2-40B4-BE49-F238E27FC236}">
                <a16:creationId xmlns:a16="http://schemas.microsoft.com/office/drawing/2014/main" id="{360A552A-60E1-ED6E-93D2-B72179D2E0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5" b="25298"/>
          <a:stretch/>
        </p:blipFill>
        <p:spPr>
          <a:xfrm>
            <a:off x="2879723" y="1105015"/>
            <a:ext cx="3132139" cy="1047553"/>
          </a:xfrm>
          <a:prstGeom prst="rect">
            <a:avLst/>
          </a:prstGeom>
        </p:spPr>
      </p:pic>
      <p:pic>
        <p:nvPicPr>
          <p:cNvPr id="18" name="Bild 15" descr="Fotolia_Schneefall Regen Illustration_low.jpg">
            <a:extLst>
              <a:ext uri="{FF2B5EF4-FFF2-40B4-BE49-F238E27FC236}">
                <a16:creationId xmlns:a16="http://schemas.microsoft.com/office/drawing/2014/main" id="{73A8CA5F-92A3-E94B-990A-C2489132FF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21427" b="24960"/>
          <a:stretch/>
        </p:blipFill>
        <p:spPr>
          <a:xfrm>
            <a:off x="6009602" y="2154897"/>
            <a:ext cx="2788998" cy="1055439"/>
          </a:xfrm>
          <a:prstGeom prst="rect">
            <a:avLst/>
          </a:prstGeom>
        </p:spPr>
      </p:pic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CC00037F-29B2-01B7-B2E5-4A4910AB33F6}"/>
              </a:ext>
            </a:extLst>
          </p:cNvPr>
          <p:cNvSpPr txBox="1">
            <a:spLocks/>
          </p:cNvSpPr>
          <p:nvPr/>
        </p:nvSpPr>
        <p:spPr>
          <a:xfrm>
            <a:off x="160337" y="4281764"/>
            <a:ext cx="5732890" cy="489107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Fotos: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jessicahyde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Stefan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Krber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Fotolia, mdesigner125 - Fotolia</a:t>
            </a: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Christian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Mller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–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CPN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Roman Dekan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  <a:p>
            <a:pPr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Frank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Terjung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Pixabay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,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Mr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Twister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5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27762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buFont typeface="Arial"/>
              <a:buChar char="•"/>
              <a:tabLst>
                <a:tab pos="4843463" algn="r"/>
                <a:tab pos="6727825" algn="r"/>
                <a:tab pos="8610600" algn="r"/>
              </a:tabLst>
            </a:pPr>
            <a:r>
              <a:rPr lang="de-DE" sz="2000" dirty="0"/>
              <a:t>Sichtbehinderungen (Nebel, Regen,</a:t>
            </a:r>
          </a:p>
          <a:p>
            <a:pPr marL="271463" indent="-271463"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Hagel, Schneegestöber, Blendung)		46	5.194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Seitenwind		2	349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Unwetter		4	421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BA8727-901A-B656-AFD2-0205DFB1544F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2557473" cy="296029"/>
          </a:xfrm>
        </p:spPr>
        <p:txBody>
          <a:bodyPr/>
          <a:lstStyle/>
          <a:p>
            <a:r>
              <a:rPr lang="de-DE" dirty="0"/>
              <a:t>UNFALLURSACHE: WETTER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r>
              <a:rPr lang="de-DE" sz="2000" dirty="0"/>
              <a:t>		Getötete	Verletzte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Regen                      	37	5.626</a:t>
            </a:r>
          </a:p>
          <a:p>
            <a:pPr marL="271463" indent="-271463">
              <a:lnSpc>
                <a:spcPct val="150000"/>
              </a:lnSpc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Fahrbahnglätte durch Schnee, Eis		28	4.872</a:t>
            </a:r>
          </a:p>
          <a:p>
            <a:pPr marL="271463" indent="-271463">
              <a:spcAft>
                <a:spcPts val="0"/>
              </a:spcAft>
              <a:buFont typeface="Arial"/>
              <a:buChar char="•"/>
              <a:tabLst>
                <a:tab pos="4843463" algn="r"/>
                <a:tab pos="6186488" algn="r"/>
                <a:tab pos="8613775" algn="r"/>
              </a:tabLst>
            </a:pPr>
            <a:r>
              <a:rPr lang="de-DE" sz="2000" dirty="0"/>
              <a:t>Spurrillen in Zusammenhang</a:t>
            </a:r>
            <a:br>
              <a:rPr lang="de-DE" sz="2000" dirty="0"/>
            </a:br>
            <a:r>
              <a:rPr lang="de-DE" sz="2000" dirty="0"/>
              <a:t>mit Regen, Schnee oder Eis	          	 0	77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9CB2AE-4B65-0783-07CA-631B9262A7C9}"/>
              </a:ext>
            </a:extLst>
          </p:cNvPr>
          <p:cNvSpPr txBox="1"/>
          <p:nvPr/>
        </p:nvSpPr>
        <p:spPr>
          <a:xfrm>
            <a:off x="765313" y="4067444"/>
            <a:ext cx="800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610600" algn="r"/>
              </a:tabLst>
            </a:pPr>
            <a:r>
              <a:rPr lang="de-DE" sz="600" dirty="0">
                <a:solidFill>
                  <a:srgbClr val="A5A6A5"/>
                </a:solidFill>
              </a:rPr>
              <a:t>	Quelle: Statistisches Bundesamt, Bezugsjahr 2022</a:t>
            </a:r>
          </a:p>
          <a:p>
            <a:endParaRPr lang="de-DE" sz="600" dirty="0">
              <a:solidFill>
                <a:srgbClr val="A5A6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286870"/>
            <a:ext cx="8004976" cy="3057573"/>
          </a:xfrm>
        </p:spPr>
        <p:txBody>
          <a:bodyPr>
            <a:noAutofit/>
          </a:bodyPr>
          <a:lstStyle/>
          <a:p>
            <a:r>
              <a:rPr lang="de-DE" sz="1800" b="1" dirty="0"/>
              <a:t>Triviale Einflüsse </a:t>
            </a:r>
          </a:p>
          <a:p>
            <a:pPr>
              <a:spcAft>
                <a:spcPts val="2000"/>
              </a:spcAft>
            </a:pPr>
            <a:r>
              <a:rPr lang="de-DE" sz="1800" dirty="0"/>
              <a:t>Alltäglich, unmittelbar nachvollziehbar, </a:t>
            </a:r>
            <a:br>
              <a:rPr lang="de-DE" sz="1800" dirty="0"/>
            </a:br>
            <a:r>
              <a:rPr lang="de-DE" sz="1800" dirty="0"/>
              <a:t>z.B. rutschige Fahrbahn und Sichtbehinderungen</a:t>
            </a:r>
          </a:p>
          <a:p>
            <a:r>
              <a:rPr lang="de-DE" sz="1800" b="1" dirty="0" err="1"/>
              <a:t>Biotrope</a:t>
            </a:r>
            <a:r>
              <a:rPr lang="de-DE" sz="1800" b="1" dirty="0"/>
              <a:t> Einflüsse</a:t>
            </a:r>
          </a:p>
          <a:p>
            <a:r>
              <a:rPr lang="de-DE" sz="1800" dirty="0"/>
              <a:t>Wirkung auf den Organismus des Menschen, </a:t>
            </a:r>
            <a:br>
              <a:rPr lang="de-DE" sz="1800" dirty="0"/>
            </a:br>
            <a:r>
              <a:rPr lang="de-DE" sz="1800" dirty="0"/>
              <a:t>insbesondere auf Leistungsfähigkeit und Wohlbefinden </a:t>
            </a:r>
          </a:p>
          <a:p>
            <a:pPr>
              <a:lnSpc>
                <a:spcPct val="150000"/>
              </a:lnSpc>
              <a:tabLst>
                <a:tab pos="4843463" algn="r"/>
                <a:tab pos="6186488" algn="r"/>
                <a:tab pos="8610600" algn="r"/>
              </a:tabLst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9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D17CD0-2623-5F2E-5DD2-9D49CF55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685677"/>
            <a:ext cx="8004976" cy="265876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1800" dirty="0"/>
              <a:t>Aufmerksamkeit und Konzentration können abnehmen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Reaktionszeit kann zunehmen</a:t>
            </a:r>
          </a:p>
          <a:p>
            <a:pPr marL="342900" indent="-342900">
              <a:spcAft>
                <a:spcPts val="2400"/>
              </a:spcAft>
              <a:buFont typeface="Arial"/>
              <a:buChar char="•"/>
            </a:pPr>
            <a:r>
              <a:rPr lang="de-DE" sz="1800" dirty="0"/>
              <a:t>Ungeduld, Hektik, Aggressivität kann aufkommen  </a:t>
            </a:r>
          </a:p>
          <a:p>
            <a:r>
              <a:rPr lang="de-DE" sz="1800" b="1" dirty="0"/>
              <a:t>Besonders bei: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Hoher Wärmebelastung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Tiefdruckwetterlagen und Föhn </a:t>
            </a:r>
          </a:p>
          <a:p>
            <a:pPr marL="342900" indent="-342900">
              <a:buFont typeface="Arial"/>
              <a:buChar char="•"/>
            </a:pPr>
            <a:r>
              <a:rPr lang="de-DE" sz="1800" dirty="0"/>
              <a:t>Wetterumschwüngen 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2227254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Biotrope</a:t>
            </a:r>
            <a:r>
              <a:rPr lang="de-DE" dirty="0"/>
              <a:t> Wettereinflüsse</a:t>
            </a:r>
          </a:p>
        </p:txBody>
      </p:sp>
    </p:spTree>
    <p:extLst>
      <p:ext uri="{BB962C8B-B14F-4D97-AF65-F5344CB8AC3E}">
        <p14:creationId xmlns:p14="http://schemas.microsoft.com/office/powerpoint/2010/main" val="1793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 descr="Unfalltrichter Risiko_2016_für ppt.png">
            <a:extLst>
              <a:ext uri="{FF2B5EF4-FFF2-40B4-BE49-F238E27FC236}">
                <a16:creationId xmlns:a16="http://schemas.microsoft.com/office/drawing/2014/main" id="{F636806A-D4BB-C46A-ABDA-4E5FAB40E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44" y="1581151"/>
            <a:ext cx="5189362" cy="322624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313" y="617182"/>
            <a:ext cx="3865459" cy="296029"/>
          </a:xfrm>
        </p:spPr>
        <p:txBody>
          <a:bodyPr/>
          <a:lstStyle/>
          <a:p>
            <a:r>
              <a:rPr lang="de-DE" dirty="0"/>
              <a:t>VERSCHIEDENE EINFLÜSSE DES WETTERS</a:t>
            </a:r>
          </a:p>
        </p:txBody>
      </p:sp>
      <p:sp>
        <p:nvSpPr>
          <p:cNvPr id="2" name="Titel 4">
            <a:extLst>
              <a:ext uri="{FF2B5EF4-FFF2-40B4-BE49-F238E27FC236}">
                <a16:creationId xmlns:a16="http://schemas.microsoft.com/office/drawing/2014/main" id="{E36D3A62-98B4-AA0D-5E12-5AECB62955B5}"/>
              </a:ext>
            </a:extLst>
          </p:cNvPr>
          <p:cNvSpPr txBox="1">
            <a:spLocks/>
          </p:cNvSpPr>
          <p:nvPr/>
        </p:nvSpPr>
        <p:spPr>
          <a:xfrm>
            <a:off x="765313" y="1010565"/>
            <a:ext cx="1595606" cy="296029"/>
          </a:xfrm>
          <a:prstGeom prst="rect">
            <a:avLst/>
          </a:prstGeom>
          <a:solidFill>
            <a:srgbClr val="163771"/>
          </a:solidFill>
        </p:spPr>
        <p:txBody>
          <a:bodyPr vert="horz" wrap="none" lIns="90000" tIns="72000" rIns="90000" bIns="36000" rtlCol="0" anchor="b" anchorCtr="1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" b="1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Der Unfalltrichter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7790119D-4B59-E76E-9975-A552EDC07613}"/>
              </a:ext>
            </a:extLst>
          </p:cNvPr>
          <p:cNvSpPr txBox="1">
            <a:spLocks/>
          </p:cNvSpPr>
          <p:nvPr/>
        </p:nvSpPr>
        <p:spPr>
          <a:xfrm>
            <a:off x="2927293" y="1597543"/>
            <a:ext cx="4149655" cy="69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sz="1100" dirty="0"/>
              <a:t>Fitness - Zeitplanung - (Schutz-)Kleidung</a:t>
            </a:r>
            <a:br>
              <a:rPr lang="de-DE" sz="1100" dirty="0"/>
            </a:br>
            <a:r>
              <a:rPr lang="de-DE" sz="1100" dirty="0"/>
              <a:t>Fahrzeugausstattung - Fahrtauglichkeit</a:t>
            </a:r>
            <a:br>
              <a:rPr lang="de-DE" sz="1100" dirty="0"/>
            </a:br>
            <a:r>
              <a:rPr lang="de-DE" sz="1100" dirty="0"/>
              <a:t>Einstellungen und Motive - Risikoeinschätzung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2B9540A0-58B7-F313-F634-A30F1F0AB405}"/>
              </a:ext>
            </a:extLst>
          </p:cNvPr>
          <p:cNvSpPr txBox="1">
            <a:spLocks/>
          </p:cNvSpPr>
          <p:nvPr/>
        </p:nvSpPr>
        <p:spPr>
          <a:xfrm>
            <a:off x="3379007" y="2476239"/>
            <a:ext cx="3290635" cy="85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Regelgerechtes/regelwidriges</a:t>
            </a:r>
            <a:br>
              <a:rPr lang="de-DE" sz="1100" dirty="0"/>
            </a:br>
            <a:r>
              <a:rPr lang="de-DE" sz="1100" dirty="0"/>
              <a:t>Verhalten - Aufmerksamkeit</a:t>
            </a:r>
            <a:br>
              <a:rPr lang="de-DE" sz="1100" dirty="0"/>
            </a:br>
            <a:r>
              <a:rPr lang="de-DE" sz="1100" dirty="0"/>
              <a:t>Geschwindigkeit</a:t>
            </a:r>
            <a:br>
              <a:rPr lang="de-DE" sz="1100" dirty="0"/>
            </a:br>
            <a:r>
              <a:rPr lang="de-DE" sz="1100" dirty="0"/>
              <a:t>Abstand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A0DA8041-1E64-1DFF-73A5-1583273318DD}"/>
              </a:ext>
            </a:extLst>
          </p:cNvPr>
          <p:cNvSpPr txBox="1">
            <a:spLocks/>
          </p:cNvSpPr>
          <p:nvPr/>
        </p:nvSpPr>
        <p:spPr>
          <a:xfrm>
            <a:off x="4206090" y="3642536"/>
            <a:ext cx="1636468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dirty="0"/>
              <a:t>Bremsen</a:t>
            </a:r>
            <a:br>
              <a:rPr lang="de-DE" sz="1100" dirty="0"/>
            </a:br>
            <a:r>
              <a:rPr lang="de-DE" sz="1100" dirty="0"/>
              <a:t>Lenken</a:t>
            </a:r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8B0AD20C-5AAB-C6D9-FC89-75685C579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12" y="1711820"/>
            <a:ext cx="1834620" cy="494242"/>
          </a:xfrm>
        </p:spPr>
        <p:txBody>
          <a:bodyPr>
            <a:noAutofit/>
          </a:bodyPr>
          <a:lstStyle/>
          <a:p>
            <a:r>
              <a:rPr lang="de-DE" dirty="0"/>
              <a:t>Vor der Fahrt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DEA85C3A-2549-9AAE-941B-97E8DAD2EE63}"/>
              </a:ext>
            </a:extLst>
          </p:cNvPr>
          <p:cNvSpPr txBox="1">
            <a:spLocks/>
          </p:cNvSpPr>
          <p:nvPr/>
        </p:nvSpPr>
        <p:spPr>
          <a:xfrm>
            <a:off x="765311" y="2657171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der Fahrt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2FA7B3E-3114-99BC-D91E-2220C76E9912}"/>
              </a:ext>
            </a:extLst>
          </p:cNvPr>
          <p:cNvSpPr txBox="1">
            <a:spLocks/>
          </p:cNvSpPr>
          <p:nvPr/>
        </p:nvSpPr>
        <p:spPr>
          <a:xfrm>
            <a:off x="765311" y="3642536"/>
            <a:ext cx="2490787" cy="494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3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922" indent="-136922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9081" indent="-132160" algn="l" defTabSz="13454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9106" indent="-200025" algn="l" defTabSz="2345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9081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3894" indent="-204788" algn="l" defTabSz="6738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69106" algn="l"/>
              </a:tabLst>
              <a:def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 der Situation</a:t>
            </a:r>
          </a:p>
        </p:txBody>
      </p:sp>
      <p:pic>
        <p:nvPicPr>
          <p:cNvPr id="16" name="Bild 11" descr="Unfalltrichter Stern Risiko_2016_für ppt.png">
            <a:extLst>
              <a:ext uri="{FF2B5EF4-FFF2-40B4-BE49-F238E27FC236}">
                <a16:creationId xmlns:a16="http://schemas.microsoft.com/office/drawing/2014/main" id="{6AA6AB7E-F33A-B9D2-693C-DFD3EAD41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0422"/>
            <a:ext cx="796337" cy="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91EEB81-F1B1-9A6E-39B6-0B9FAE5272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Bildplatzhalter 1" descr="Fotolia_Landschaft Sommer Pkw Landstraße_low.jpg">
            <a:extLst>
              <a:ext uri="{FF2B5EF4-FFF2-40B4-BE49-F238E27FC236}">
                <a16:creationId xmlns:a16="http://schemas.microsoft.com/office/drawing/2014/main" id="{0BF50239-B8BE-D668-21B6-4F7D15B8B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r="12443" b="4238"/>
          <a:stretch/>
        </p:blipFill>
        <p:spPr>
          <a:xfrm>
            <a:off x="-1" y="208361"/>
            <a:ext cx="4576764" cy="3889534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DAA7A9-7F5D-E441-50E8-1D91E1A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353A1-1A89-56EC-658D-8EEEDA136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6048" y="614601"/>
            <a:ext cx="1537898" cy="296029"/>
          </a:xfrm>
        </p:spPr>
        <p:txBody>
          <a:bodyPr/>
          <a:lstStyle/>
          <a:p>
            <a:r>
              <a:rPr lang="de-DE" dirty="0"/>
              <a:t>Sonne und Hitze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97E4C8-A158-E5C0-CF8C-4B309C2764E3}"/>
              </a:ext>
            </a:extLst>
          </p:cNvPr>
          <p:cNvSpPr txBox="1"/>
          <p:nvPr/>
        </p:nvSpPr>
        <p:spPr>
          <a:xfrm>
            <a:off x="4966048" y="1280589"/>
            <a:ext cx="457995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400" b="1" dirty="0"/>
              <a:t>Vor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Auto mit Klimaanlage bevorzugen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Für gutes Klima im Schlafzimmer sorgen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Getränke und Snacks mitnehmen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Kaltes Wasser an Handgelenken</a:t>
            </a:r>
          </a:p>
          <a:p>
            <a:pPr marL="180975" indent="-180975">
              <a:spcAft>
                <a:spcPts val="1200"/>
              </a:spcAft>
              <a:buFont typeface="Arial"/>
              <a:buChar char="•"/>
            </a:pPr>
            <a:r>
              <a:rPr lang="de-DE" sz="1400" dirty="0"/>
              <a:t>Hitze aus dem Fahrzeug entweichen lassen</a:t>
            </a:r>
          </a:p>
          <a:p>
            <a:pPr>
              <a:spcAft>
                <a:spcPts val="0"/>
              </a:spcAft>
            </a:pPr>
            <a:r>
              <a:rPr lang="de-DE" sz="1400" b="1" dirty="0"/>
              <a:t>Während der Fahrt</a:t>
            </a:r>
            <a:endParaRPr lang="de-DE" sz="1400" dirty="0"/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Klimaanlage wirken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Besondere Aufmerksamkeit walten lassen</a:t>
            </a:r>
          </a:p>
          <a:p>
            <a:pPr marL="180975" indent="-180975">
              <a:spcAft>
                <a:spcPts val="0"/>
              </a:spcAft>
              <a:buFont typeface="Arial"/>
              <a:buChar char="•"/>
            </a:pPr>
            <a:r>
              <a:rPr lang="de-DE" sz="1400" dirty="0"/>
              <a:t>Mit Fehlern anderer rechnen </a:t>
            </a:r>
          </a:p>
        </p:txBody>
      </p:sp>
      <p:pic>
        <p:nvPicPr>
          <p:cNvPr id="9" name="Bild 5">
            <a:extLst>
              <a:ext uri="{FF2B5EF4-FFF2-40B4-BE49-F238E27FC236}">
                <a16:creationId xmlns:a16="http://schemas.microsoft.com/office/drawing/2014/main" id="{C0996B5B-2291-9C1C-00E3-C24F2748D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0" y="229194"/>
            <a:ext cx="893468" cy="681436"/>
          </a:xfrm>
          <a:prstGeom prst="rect">
            <a:avLst/>
          </a:prstGeom>
        </p:spPr>
      </p:pic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0707867-0C94-8F15-3B46-5BDDB0D486DE}"/>
              </a:ext>
            </a:extLst>
          </p:cNvPr>
          <p:cNvSpPr txBox="1">
            <a:spLocks/>
          </p:cNvSpPr>
          <p:nvPr/>
        </p:nvSpPr>
        <p:spPr>
          <a:xfrm>
            <a:off x="2651124" y="4089798"/>
            <a:ext cx="1930401" cy="258205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6213" algn="l" defTabSz="1793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66700" algn="l" defTabSz="3127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273050" algn="l" defTabSz="89852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625475" algn="l"/>
              </a:tabLs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de-DE" sz="600" dirty="0">
                <a:solidFill>
                  <a:srgbClr val="A5A6A5"/>
                </a:solidFill>
                <a:cs typeface="Arial"/>
              </a:rPr>
              <a:t>Foto: Andy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Ilmberger</a:t>
            </a:r>
            <a:r>
              <a:rPr lang="de-DE" sz="600" dirty="0">
                <a:solidFill>
                  <a:srgbClr val="A5A6A5"/>
                </a:solidFill>
                <a:cs typeface="Arial"/>
              </a:rPr>
              <a:t> - </a:t>
            </a:r>
            <a:r>
              <a:rPr lang="de-DE" sz="600" dirty="0" err="1">
                <a:solidFill>
                  <a:srgbClr val="A5A6A5"/>
                </a:solidFill>
                <a:cs typeface="Arial"/>
              </a:rPr>
              <a:t>Fotolia</a:t>
            </a:r>
            <a:endParaRPr lang="de-DE" sz="600" dirty="0">
              <a:solidFill>
                <a:srgbClr val="A5A6A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7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vr_praesentation_ohne_partner">
  <a:themeElements>
    <a:clrScheme name="DVR 2016 Blue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ohne_partner.potx" id="{64E92143-B2D5-4879-A39D-9EB282B4CA9C}" vid="{B4BA061A-F0C7-4639-AB8F-D9FFDF7B99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dvr_praesentation_ohne_partner</Template>
  <TotalTime>0</TotalTime>
  <Words>521</Words>
  <Application>Microsoft Office PowerPoint</Application>
  <PresentationFormat>Bildschirmpräsentation (16:9)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dvr_praesentation_ohne_partner</vt:lpstr>
      <vt:lpstr>PowerPoint-Präsentation</vt:lpstr>
      <vt:lpstr>Roadmap</vt:lpstr>
      <vt:lpstr>RESPEKT VOR DEM WETTER?</vt:lpstr>
      <vt:lpstr>UNFALLURSACHE: WETTER</vt:lpstr>
      <vt:lpstr>UNFALLURSACHE: WETTER</vt:lpstr>
      <vt:lpstr>VERSCHIEDENE EINFLÜSSE DES WETTERS</vt:lpstr>
      <vt:lpstr>VERSCHIEDENE EINFLÜSSE DES WETTERS</vt:lpstr>
      <vt:lpstr>VERSCHIEDENE EINFLÜSSE DES WETTERS</vt:lpstr>
      <vt:lpstr>Sonne und Hitze</vt:lpstr>
      <vt:lpstr>Wind &amp; Regen (Pkw)</vt:lpstr>
      <vt:lpstr>Schnee &amp; Eis</vt:lpstr>
      <vt:lpstr>Wind &amp; Regen (Motorrad)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Menzel</dc:creator>
  <cp:lastModifiedBy>Martin Gärtner</cp:lastModifiedBy>
  <cp:revision>151</cp:revision>
  <dcterms:created xsi:type="dcterms:W3CDTF">2022-05-16T13:37:15Z</dcterms:created>
  <dcterms:modified xsi:type="dcterms:W3CDTF">2023-11-22T09:08:57Z</dcterms:modified>
</cp:coreProperties>
</file>