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7" r:id="rId3"/>
    <p:sldId id="454" r:id="rId4"/>
    <p:sldId id="478" r:id="rId5"/>
    <p:sldId id="479" r:id="rId6"/>
    <p:sldId id="468" r:id="rId7"/>
    <p:sldId id="470" r:id="rId8"/>
    <p:sldId id="471" r:id="rId9"/>
    <p:sldId id="287" r:id="rId10"/>
    <p:sldId id="472" r:id="rId11"/>
    <p:sldId id="474" r:id="rId12"/>
    <p:sldId id="476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7"/>
            <p14:sldId id="454"/>
            <p14:sldId id="478"/>
            <p14:sldId id="479"/>
            <p14:sldId id="468"/>
            <p14:sldId id="470"/>
            <p14:sldId id="471"/>
            <p14:sldId id="287"/>
            <p14:sldId id="472"/>
            <p14:sldId id="474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5672"/>
  </p:normalViewPr>
  <p:slideViewPr>
    <p:cSldViewPr snapToGrid="0" showGuides="1">
      <p:cViewPr varScale="1">
        <p:scale>
          <a:sx n="79" d="100"/>
          <a:sy n="79" d="100"/>
        </p:scale>
        <p:origin x="8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433ACFDC-6691-C1BA-DE6A-06FECCFBC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b="4807"/>
          <a:stretch/>
        </p:blipFill>
        <p:spPr>
          <a:xfrm>
            <a:off x="0" y="208360"/>
            <a:ext cx="8866188" cy="3881438"/>
          </a:xfrm>
          <a:prstGeom prst="rect">
            <a:avLst/>
          </a:prstGeom>
          <a:ln>
            <a:noFill/>
          </a:ln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00" y="3471054"/>
            <a:ext cx="6681681" cy="276999"/>
          </a:xfrm>
        </p:spPr>
        <p:txBody>
          <a:bodyPr/>
          <a:lstStyle/>
          <a:p>
            <a:r>
              <a:rPr lang="de-DE" dirty="0"/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227793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Wind &amp; Wetter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755373" y="3113068"/>
            <a:ext cx="6368388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Transporter und Lkw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">
            <a:extLst>
              <a:ext uri="{FF2B5EF4-FFF2-40B4-BE49-F238E27FC236}">
                <a16:creationId xmlns:a16="http://schemas.microsoft.com/office/drawing/2014/main" id="{8A9A4C1D-3EA0-5DA2-5EA7-A92E20857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32752" b="14347"/>
          <a:stretch/>
        </p:blipFill>
        <p:spPr>
          <a:xfrm>
            <a:off x="-9522" y="208359"/>
            <a:ext cx="4586285" cy="3889534"/>
          </a:xfrm>
          <a:prstGeom prst="rect">
            <a:avLst/>
          </a:prstGeo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9246" y="746919"/>
            <a:ext cx="1353617" cy="296029"/>
          </a:xfrm>
        </p:spPr>
        <p:txBody>
          <a:bodyPr/>
          <a:lstStyle/>
          <a:p>
            <a:r>
              <a:rPr lang="de-DE" dirty="0"/>
              <a:t>Wind &amp; Regen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9246" y="1195705"/>
            <a:ext cx="45799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realistische Disposition achten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Reifen rechtzeitig ersetzen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Nicht unter Zeitdruck setzen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Versetzt zu Spurrillen fahren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Warnleuchte für Traktionskontrolle beobachten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Aquaplaning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Lenkrad in Fahrtrichtung halten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Warten, bis Fahrbahnkontakt wieder da ist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345F39-5EFE-C1A3-F6EE-931A8EE8F7D0}"/>
              </a:ext>
            </a:extLst>
          </p:cNvPr>
          <p:cNvSpPr txBox="1"/>
          <p:nvPr/>
        </p:nvSpPr>
        <p:spPr>
          <a:xfrm>
            <a:off x="-306124" y="4097893"/>
            <a:ext cx="487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robsonphoto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  <p:pic>
        <p:nvPicPr>
          <p:cNvPr id="13" name="Bildplatzhalter 1">
            <a:extLst>
              <a:ext uri="{FF2B5EF4-FFF2-40B4-BE49-F238E27FC236}">
                <a16:creationId xmlns:a16="http://schemas.microsoft.com/office/drawing/2014/main" id="{01C24071-6950-EEE9-5255-E16A4F4EE6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5" t="14228" r="9608"/>
          <a:stretch/>
        </p:blipFill>
        <p:spPr>
          <a:xfrm>
            <a:off x="0" y="208357"/>
            <a:ext cx="4579950" cy="3889535"/>
          </a:xfrm>
        </p:spPr>
      </p:pic>
    </p:spTree>
    <p:extLst>
      <p:ext uri="{BB962C8B-B14F-4D97-AF65-F5344CB8AC3E}">
        <p14:creationId xmlns:p14="http://schemas.microsoft.com/office/powerpoint/2010/main" val="3697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">
            <a:extLst>
              <a:ext uri="{FF2B5EF4-FFF2-40B4-BE49-F238E27FC236}">
                <a16:creationId xmlns:a16="http://schemas.microsoft.com/office/drawing/2014/main" id="{FDE6E6D1-379D-7401-2C67-0763A4DAB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23809" b="14213"/>
          <a:stretch/>
        </p:blipFill>
        <p:spPr>
          <a:xfrm>
            <a:off x="0" y="200262"/>
            <a:ext cx="4579176" cy="3889535"/>
          </a:xfrm>
        </p:spPr>
      </p:pic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42" y="614601"/>
            <a:ext cx="2403584" cy="296029"/>
          </a:xfrm>
        </p:spPr>
        <p:txBody>
          <a:bodyPr/>
          <a:lstStyle/>
          <a:p>
            <a:r>
              <a:rPr lang="de-DE" dirty="0"/>
              <a:t>Schnee &amp; Eis (Transporter)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8742" y="1199475"/>
            <a:ext cx="397565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Winterreifen aufziehen 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Mängel rechtzeitig reparieren lassen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Wetterbericht hören 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Ausreichend Zeit einplanen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Längere Bremswege einkalkulieren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Gegenverkehr rechnen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Nicht ungeduldig werden, gelassen bleiben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Traktionsverlust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 gewünschte Richtung lenken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abbremsen 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starekase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3356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B1258102-3565-0D7D-207B-E40A220B0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9217" b="14153"/>
          <a:stretch/>
        </p:blipFill>
        <p:spPr>
          <a:xfrm>
            <a:off x="3243" y="200262"/>
            <a:ext cx="4575934" cy="3889535"/>
          </a:xfrm>
          <a:prstGeom prst="rect">
            <a:avLst/>
          </a:prstGeom>
        </p:spPr>
      </p:pic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42" y="614601"/>
            <a:ext cx="1778349" cy="296029"/>
          </a:xfrm>
        </p:spPr>
        <p:txBody>
          <a:bodyPr/>
          <a:lstStyle/>
          <a:p>
            <a:r>
              <a:rPr lang="de-DE" dirty="0"/>
              <a:t>Schnee &amp; Eis (Lkw)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8742" y="1199475"/>
            <a:ext cx="397565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Winterreifen aufziehen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Wetterbericht hören, Zeitpolster einplanen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Vor dem Losfahren Dach kontrollieren 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Auf gleichmäßige Ladungsverteilung achten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 Sicht und Fahrbahn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Längere Bremswege einkalkulieren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Sanft beschleunigen und abbremsen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Notfalls Fahrzeug abstellen und auf bessere Straßenverhältnisse warten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starekase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13232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4320000" y="3834708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2405009" y="2846886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52362B-84E0-D62E-A118-3065E37CCF60}"/>
              </a:ext>
            </a:extLst>
          </p:cNvPr>
          <p:cNvGrpSpPr/>
          <p:nvPr/>
        </p:nvGrpSpPr>
        <p:grpSpPr>
          <a:xfrm>
            <a:off x="4408184" y="1759994"/>
            <a:ext cx="504000" cy="504000"/>
            <a:chOff x="4565170" y="3703937"/>
            <a:chExt cx="504000" cy="50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1F5F00-765E-BC9A-5675-CC3C23C6B32B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D1509F-F766-DAD2-4B96-549BB7E44648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3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4932000" y="3694976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Respekt vor dem Wetter?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65319" y="2192194"/>
            <a:ext cx="276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Der Einfluss des Wetters</a:t>
            </a:r>
            <a:br>
              <a:rPr lang="de-DE" sz="1600" dirty="0"/>
            </a:br>
            <a:r>
              <a:rPr lang="de-DE" sz="1600" dirty="0"/>
              <a:t>auf die Verkehrssicherheit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A8544C-E80F-39C2-D160-699A04AEA765}"/>
              </a:ext>
            </a:extLst>
          </p:cNvPr>
          <p:cNvSpPr txBox="1"/>
          <p:nvPr/>
        </p:nvSpPr>
        <p:spPr>
          <a:xfrm>
            <a:off x="4932000" y="1170215"/>
            <a:ext cx="258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Sich auf Wetterlagen einstellen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22">
            <a:extLst>
              <a:ext uri="{FF2B5EF4-FFF2-40B4-BE49-F238E27FC236}">
                <a16:creationId xmlns:a16="http://schemas.microsoft.com/office/drawing/2014/main" id="{8F43238E-CDFF-255C-9C38-7C349058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8" b="5636"/>
          <a:stretch/>
        </p:blipFill>
        <p:spPr>
          <a:xfrm>
            <a:off x="6002724" y="2152568"/>
            <a:ext cx="2788998" cy="210806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40150" cy="296029"/>
          </a:xfrm>
        </p:spPr>
        <p:txBody>
          <a:bodyPr/>
          <a:lstStyle/>
          <a:p>
            <a:r>
              <a:rPr lang="de-DE" dirty="0"/>
              <a:t>RESPEKT VOR DEM WETTER?</a:t>
            </a:r>
          </a:p>
        </p:txBody>
      </p:sp>
      <p:pic>
        <p:nvPicPr>
          <p:cNvPr id="7" name="Bild 9" descr="Blitze Nacht Unwetter_118574007_low.jpg">
            <a:extLst>
              <a:ext uri="{FF2B5EF4-FFF2-40B4-BE49-F238E27FC236}">
                <a16:creationId xmlns:a16="http://schemas.microsoft.com/office/drawing/2014/main" id="{EDCC2AB5-EBE7-ABD3-3194-59675E4E3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3"/>
          <a:stretch/>
        </p:blipFill>
        <p:spPr>
          <a:xfrm>
            <a:off x="6379212" y="1105015"/>
            <a:ext cx="2417126" cy="1047553"/>
          </a:xfrm>
          <a:prstGeom prst="rect">
            <a:avLst/>
          </a:prstGeom>
        </p:spPr>
      </p:pic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160338" y="426577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jessicahyde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Stefan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Krber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mdesigner125 - Fotolia</a:t>
            </a: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Christian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Mller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–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CPN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Roman Dekan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Frank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Terjung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Pixabay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Twister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  <p:pic>
        <p:nvPicPr>
          <p:cNvPr id="53" name="Bild 4">
            <a:extLst>
              <a:ext uri="{FF2B5EF4-FFF2-40B4-BE49-F238E27FC236}">
                <a16:creationId xmlns:a16="http://schemas.microsoft.com/office/drawing/2014/main" id="{438EC5C8-876B-3F7D-60BA-D11C64654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35591" r="880" b="7092"/>
          <a:stretch/>
        </p:blipFill>
        <p:spPr>
          <a:xfrm>
            <a:off x="162597" y="1106655"/>
            <a:ext cx="2717128" cy="1047553"/>
          </a:xfrm>
          <a:prstGeom prst="rect">
            <a:avLst/>
          </a:prstGeom>
        </p:spPr>
      </p:pic>
      <p:pic>
        <p:nvPicPr>
          <p:cNvPr id="54" name="Bild 6" descr="Landstraße_Sommer_Fotolia_86173884_L_low.jpg">
            <a:extLst>
              <a:ext uri="{FF2B5EF4-FFF2-40B4-BE49-F238E27FC236}">
                <a16:creationId xmlns:a16="http://schemas.microsoft.com/office/drawing/2014/main" id="{330BB273-25B0-751E-6694-FF9ED3BAB6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 b="15253"/>
          <a:stretch/>
        </p:blipFill>
        <p:spPr>
          <a:xfrm>
            <a:off x="2879723" y="2154897"/>
            <a:ext cx="3132140" cy="1055438"/>
          </a:xfrm>
          <a:prstGeom prst="rect">
            <a:avLst/>
          </a:prstGeom>
        </p:spPr>
      </p:pic>
      <p:pic>
        <p:nvPicPr>
          <p:cNvPr id="55" name="Bild 7">
            <a:extLst>
              <a:ext uri="{FF2B5EF4-FFF2-40B4-BE49-F238E27FC236}">
                <a16:creationId xmlns:a16="http://schemas.microsoft.com/office/drawing/2014/main" id="{5907D088-F0D8-C8D5-257A-AC858358F5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r="-84" b="22150"/>
          <a:stretch/>
        </p:blipFill>
        <p:spPr>
          <a:xfrm>
            <a:off x="160337" y="3210335"/>
            <a:ext cx="2719387" cy="1046238"/>
          </a:xfrm>
          <a:prstGeom prst="rect">
            <a:avLst/>
          </a:prstGeom>
        </p:spPr>
      </p:pic>
      <p:pic>
        <p:nvPicPr>
          <p:cNvPr id="56" name="Bild 9" descr="Blitze Nacht Unwetter_118574007_low.jpg">
            <a:extLst>
              <a:ext uri="{FF2B5EF4-FFF2-40B4-BE49-F238E27FC236}">
                <a16:creationId xmlns:a16="http://schemas.microsoft.com/office/drawing/2014/main" id="{5B9AD337-59C7-5D3B-766C-E70CA91AC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/>
          <a:stretch/>
        </p:blipFill>
        <p:spPr>
          <a:xfrm>
            <a:off x="6009602" y="1105015"/>
            <a:ext cx="2788998" cy="1047553"/>
          </a:xfrm>
          <a:prstGeom prst="rect">
            <a:avLst/>
          </a:prstGeom>
        </p:spPr>
      </p:pic>
      <p:pic>
        <p:nvPicPr>
          <p:cNvPr id="58" name="Bild 12" descr="Fotolia_Regen Autobahn Gischt Pkw Motorrad_low.jpg">
            <a:extLst>
              <a:ext uri="{FF2B5EF4-FFF2-40B4-BE49-F238E27FC236}">
                <a16:creationId xmlns:a16="http://schemas.microsoft.com/office/drawing/2014/main" id="{B4A299D1-F1FA-2621-957B-5C8DA12E53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1" b="13085"/>
          <a:stretch/>
        </p:blipFill>
        <p:spPr>
          <a:xfrm>
            <a:off x="162597" y="2154897"/>
            <a:ext cx="2717128" cy="1055438"/>
          </a:xfrm>
          <a:prstGeom prst="rect">
            <a:avLst/>
          </a:prstGeom>
        </p:spPr>
      </p:pic>
      <p:pic>
        <p:nvPicPr>
          <p:cNvPr id="59" name="Bild 13" descr="Sturm Wolken blauer Himmel plus Windhose_pixabay_low.jpg">
            <a:extLst>
              <a:ext uri="{FF2B5EF4-FFF2-40B4-BE49-F238E27FC236}">
                <a16:creationId xmlns:a16="http://schemas.microsoft.com/office/drawing/2014/main" id="{4E7BDDF0-3D46-D402-9F6E-E2BAE2D3D8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8028" r="72" b="23468"/>
          <a:stretch/>
        </p:blipFill>
        <p:spPr>
          <a:xfrm>
            <a:off x="2877462" y="3210335"/>
            <a:ext cx="3132140" cy="1046238"/>
          </a:xfrm>
          <a:prstGeom prst="rect">
            <a:avLst/>
          </a:prstGeom>
        </p:spPr>
      </p:pic>
      <p:pic>
        <p:nvPicPr>
          <p:cNvPr id="60" name="Bild 3" descr="Fotolia_Schnee Pkws Wald Landstraße.jpg">
            <a:extLst>
              <a:ext uri="{FF2B5EF4-FFF2-40B4-BE49-F238E27FC236}">
                <a16:creationId xmlns:a16="http://schemas.microsoft.com/office/drawing/2014/main" id="{DD41BD2F-030F-5D1A-C900-60BC1EC6FC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25298"/>
          <a:stretch/>
        </p:blipFill>
        <p:spPr>
          <a:xfrm>
            <a:off x="2879723" y="1105015"/>
            <a:ext cx="3132139" cy="10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2776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buFont typeface="Arial"/>
              <a:buChar char="•"/>
              <a:tabLst>
                <a:tab pos="4843463" algn="r"/>
                <a:tab pos="6727825" algn="r"/>
                <a:tab pos="8610600" algn="r"/>
              </a:tabLst>
            </a:pPr>
            <a:r>
              <a:rPr lang="de-DE" sz="2000" dirty="0"/>
              <a:t>Sichtbehinderungen (Nebel, Regen,</a:t>
            </a:r>
          </a:p>
          <a:p>
            <a:pPr marL="271463" indent="-271463"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Hagel, Schneegestöber, Blendung)		46	5.194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Seitenwind		2	349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Unwetter		4	421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BA8727-901A-B656-AFD2-0205DFB1544F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Regen                      	37	5.626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Schnee, Eis		28	4.872</a:t>
            </a:r>
          </a:p>
          <a:p>
            <a:pPr marL="271463" indent="-271463">
              <a:spcAft>
                <a:spcPts val="0"/>
              </a:spcAft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Spurrillen in Zusammenhang</a:t>
            </a:r>
            <a:br>
              <a:rPr lang="de-DE" sz="2000" dirty="0"/>
            </a:br>
            <a:r>
              <a:rPr lang="de-DE" sz="2000" dirty="0"/>
              <a:t>mit Regen, Schnee oder Eis	          	 0	77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CB2AE-4B65-0783-07CA-631B9262A7C9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r>
              <a:rPr lang="de-DE" sz="1800" b="1" dirty="0"/>
              <a:t>Triviale Einflüsse </a:t>
            </a:r>
          </a:p>
          <a:p>
            <a:pPr>
              <a:spcAft>
                <a:spcPts val="2000"/>
              </a:spcAft>
            </a:pPr>
            <a:r>
              <a:rPr lang="de-DE" sz="1800" dirty="0"/>
              <a:t>Alltäglich, unmittelbar nachvollziehbar, </a:t>
            </a:r>
            <a:br>
              <a:rPr lang="de-DE" sz="1800" dirty="0"/>
            </a:br>
            <a:r>
              <a:rPr lang="de-DE" sz="1800" dirty="0"/>
              <a:t>z.B. rutschige Fahrbahn und Sichtbehinderungen</a:t>
            </a:r>
          </a:p>
          <a:p>
            <a:r>
              <a:rPr lang="de-DE" sz="1800" b="1" dirty="0" err="1"/>
              <a:t>Biotrope</a:t>
            </a:r>
            <a:r>
              <a:rPr lang="de-DE" sz="1800" b="1" dirty="0"/>
              <a:t> Einflüsse</a:t>
            </a:r>
          </a:p>
          <a:p>
            <a:r>
              <a:rPr lang="de-DE" sz="1800" dirty="0"/>
              <a:t>Wirkung auf den Organismus des Menschen, </a:t>
            </a:r>
            <a:br>
              <a:rPr lang="de-DE" sz="1800" dirty="0"/>
            </a:br>
            <a:r>
              <a:rPr lang="de-DE" sz="1800" dirty="0"/>
              <a:t>insbesondere auf Leistungsfähigkeit und Wohlbefinden </a:t>
            </a:r>
          </a:p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685677"/>
            <a:ext cx="8004976" cy="265876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800" dirty="0"/>
              <a:t>Aufmerksamkeit und Konzentration können abnehmen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Reaktionszeit kann zunehmen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de-DE" sz="1800" dirty="0"/>
              <a:t>Ungeduld, Hektik, Aggressivität kann aufkommen  </a:t>
            </a:r>
          </a:p>
          <a:p>
            <a:r>
              <a:rPr lang="de-DE" sz="1800" b="1" dirty="0"/>
              <a:t>Besonders bei: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Hoher Wärmebelastung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Tiefdruckwetterlagen und Föhn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Wetterumschwüngen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2227254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Biotrope</a:t>
            </a:r>
            <a:r>
              <a:rPr lang="de-DE" dirty="0"/>
              <a:t> Wettereinflüsse</a:t>
            </a:r>
          </a:p>
        </p:txBody>
      </p:sp>
    </p:spTree>
    <p:extLst>
      <p:ext uri="{BB962C8B-B14F-4D97-AF65-F5344CB8AC3E}">
        <p14:creationId xmlns:p14="http://schemas.microsoft.com/office/powerpoint/2010/main" val="1793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Unfalltrichter Risiko_2016_für ppt.png">
            <a:extLst>
              <a:ext uri="{FF2B5EF4-FFF2-40B4-BE49-F238E27FC236}">
                <a16:creationId xmlns:a16="http://schemas.microsoft.com/office/drawing/2014/main" id="{F636806A-D4BB-C46A-ABDA-4E5FAB40E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4" y="1581151"/>
            <a:ext cx="5189362" cy="32262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1595606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Unfalltrichter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7790119D-4B59-E76E-9975-A552EDC07613}"/>
              </a:ext>
            </a:extLst>
          </p:cNvPr>
          <p:cNvSpPr txBox="1">
            <a:spLocks/>
          </p:cNvSpPr>
          <p:nvPr/>
        </p:nvSpPr>
        <p:spPr>
          <a:xfrm>
            <a:off x="2927293" y="1597543"/>
            <a:ext cx="4149655" cy="6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100" dirty="0"/>
              <a:t>Fitness - Zeitplanung - (Schutz-)Kleidung</a:t>
            </a:r>
            <a:br>
              <a:rPr lang="de-DE" sz="1100" dirty="0"/>
            </a:br>
            <a:r>
              <a:rPr lang="de-DE" sz="1100" dirty="0"/>
              <a:t>Fahrzeugausstattung - Fahrtauglichkeit</a:t>
            </a:r>
            <a:br>
              <a:rPr lang="de-DE" sz="1100" dirty="0"/>
            </a:br>
            <a:r>
              <a:rPr lang="de-DE" sz="1100" dirty="0"/>
              <a:t>Einstellungen und Motive - Risikoeinschätzung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2B9540A0-58B7-F313-F634-A30F1F0AB405}"/>
              </a:ext>
            </a:extLst>
          </p:cNvPr>
          <p:cNvSpPr txBox="1">
            <a:spLocks/>
          </p:cNvSpPr>
          <p:nvPr/>
        </p:nvSpPr>
        <p:spPr>
          <a:xfrm>
            <a:off x="3379007" y="2476239"/>
            <a:ext cx="3290635" cy="85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Regelgerechtes/regelwidriges</a:t>
            </a:r>
            <a:br>
              <a:rPr lang="de-DE" sz="1100" dirty="0"/>
            </a:br>
            <a:r>
              <a:rPr lang="de-DE" sz="1100" dirty="0"/>
              <a:t>Verhalten - Aufmerksamkeit</a:t>
            </a:r>
            <a:br>
              <a:rPr lang="de-DE" sz="1100" dirty="0"/>
            </a:br>
            <a:r>
              <a:rPr lang="de-DE" sz="1100" dirty="0"/>
              <a:t>Geschwindigkeit</a:t>
            </a:r>
            <a:br>
              <a:rPr lang="de-DE" sz="1100" dirty="0"/>
            </a:br>
            <a:r>
              <a:rPr lang="de-DE" sz="1100" dirty="0"/>
              <a:t>Abstand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A0DA8041-1E64-1DFF-73A5-1583273318DD}"/>
              </a:ext>
            </a:extLst>
          </p:cNvPr>
          <p:cNvSpPr txBox="1">
            <a:spLocks/>
          </p:cNvSpPr>
          <p:nvPr/>
        </p:nvSpPr>
        <p:spPr>
          <a:xfrm>
            <a:off x="4206090" y="3642536"/>
            <a:ext cx="163646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Bremsen</a:t>
            </a:r>
            <a:br>
              <a:rPr lang="de-DE" sz="1100" dirty="0"/>
            </a:br>
            <a:r>
              <a:rPr lang="de-DE" sz="1100" dirty="0"/>
              <a:t>Lenken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8B0AD20C-5AAB-C6D9-FC89-75685C579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12" y="1711820"/>
            <a:ext cx="1834620" cy="494242"/>
          </a:xfrm>
        </p:spPr>
        <p:txBody>
          <a:bodyPr>
            <a:noAutofit/>
          </a:bodyPr>
          <a:lstStyle/>
          <a:p>
            <a:r>
              <a:rPr lang="de-DE" dirty="0"/>
              <a:t>Vor der Fahrt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EA85C3A-2549-9AAE-941B-97E8DAD2EE63}"/>
              </a:ext>
            </a:extLst>
          </p:cNvPr>
          <p:cNvSpPr txBox="1">
            <a:spLocks/>
          </p:cNvSpPr>
          <p:nvPr/>
        </p:nvSpPr>
        <p:spPr>
          <a:xfrm>
            <a:off x="765311" y="2657171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der Fahrt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2FA7B3E-3114-99BC-D91E-2220C76E9912}"/>
              </a:ext>
            </a:extLst>
          </p:cNvPr>
          <p:cNvSpPr txBox="1">
            <a:spLocks/>
          </p:cNvSpPr>
          <p:nvPr/>
        </p:nvSpPr>
        <p:spPr>
          <a:xfrm>
            <a:off x="765311" y="3642536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Situation</a:t>
            </a:r>
          </a:p>
        </p:txBody>
      </p:sp>
      <p:pic>
        <p:nvPicPr>
          <p:cNvPr id="16" name="Bild 11" descr="Unfalltrichter Stern Risiko_2016_für ppt.png">
            <a:extLst>
              <a:ext uri="{FF2B5EF4-FFF2-40B4-BE49-F238E27FC236}">
                <a16:creationId xmlns:a16="http://schemas.microsoft.com/office/drawing/2014/main" id="{6AA6AB7E-F33A-B9D2-693C-DFD3EAD4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0422"/>
            <a:ext cx="796337" cy="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">
            <a:extLst>
              <a:ext uri="{FF2B5EF4-FFF2-40B4-BE49-F238E27FC236}">
                <a16:creationId xmlns:a16="http://schemas.microsoft.com/office/drawing/2014/main" id="{24A1DFF7-3F60-0179-0A20-BE54A557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r="16086" b="3277"/>
          <a:stretch/>
        </p:blipFill>
        <p:spPr>
          <a:xfrm>
            <a:off x="-1" y="200262"/>
            <a:ext cx="4576763" cy="389763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368" y="705433"/>
            <a:ext cx="1537898" cy="296029"/>
          </a:xfrm>
        </p:spPr>
        <p:txBody>
          <a:bodyPr/>
          <a:lstStyle/>
          <a:p>
            <a:r>
              <a:rPr lang="de-DE" dirty="0"/>
              <a:t>Sonne und Hitze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1368" y="1371421"/>
            <a:ext cx="38486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Für gutes Klima im Schlafzimmer sorgen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Klimaanlage warten lassen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Getränke &amp; Snacks mitnehmen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Kappe gegen die Hitze bereit halten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Beim Parken Sonnenschutz anbringen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Vor dem Losfahren Fenster auf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Besondere Aufmerksamkeit walten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Fehlern anderer rechnen 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C0996B5B-2291-9C1C-00E3-C24F2748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29194"/>
            <a:ext cx="893468" cy="681436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0707867-0C94-8F15-3B46-5BDDB0D486DE}"/>
              </a:ext>
            </a:extLst>
          </p:cNvPr>
          <p:cNvSpPr txBox="1">
            <a:spLocks/>
          </p:cNvSpPr>
          <p:nvPr/>
        </p:nvSpPr>
        <p:spPr>
          <a:xfrm>
            <a:off x="2651124" y="4089798"/>
            <a:ext cx="1930401" cy="25820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tournee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18297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526</Words>
  <Application>Microsoft Office PowerPoint</Application>
  <PresentationFormat>Bildschirmpräsentation (16:9)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RESPEKT VOR DEM WETTER?</vt:lpstr>
      <vt:lpstr>UNFALLURSACHE: WETTER</vt:lpstr>
      <vt:lpstr>UNFALLURSACHE: WETTER</vt:lpstr>
      <vt:lpstr>VERSCHIEDENE EINFLÜSSE DES WETTERS</vt:lpstr>
      <vt:lpstr>VERSCHIEDENE EINFLÜSSE DES WETTERS</vt:lpstr>
      <vt:lpstr>VERSCHIEDENE EINFLÜSSE DES WETTERS</vt:lpstr>
      <vt:lpstr>Sonne und Hitze</vt:lpstr>
      <vt:lpstr>Wind &amp; Regen</vt:lpstr>
      <vt:lpstr>Schnee &amp; Eis (Transporter)</vt:lpstr>
      <vt:lpstr>Schnee &amp; Eis (Lkw)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Martin Gärtner</cp:lastModifiedBy>
  <cp:revision>151</cp:revision>
  <dcterms:created xsi:type="dcterms:W3CDTF">2022-05-16T13:37:15Z</dcterms:created>
  <dcterms:modified xsi:type="dcterms:W3CDTF">2023-11-22T09:11:38Z</dcterms:modified>
</cp:coreProperties>
</file>